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954" r:id="rId2"/>
    <p:sldId id="988" r:id="rId3"/>
    <p:sldId id="989" r:id="rId4"/>
    <p:sldId id="990" r:id="rId5"/>
    <p:sldId id="991" r:id="rId6"/>
    <p:sldId id="992" r:id="rId7"/>
    <p:sldId id="993" r:id="rId8"/>
    <p:sldId id="994" r:id="rId9"/>
    <p:sldId id="995" r:id="rId10"/>
    <p:sldId id="996" r:id="rId11"/>
    <p:sldId id="987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F68"/>
    <a:srgbClr val="CC9900"/>
    <a:srgbClr val="FFFF99"/>
    <a:srgbClr val="0000FF"/>
    <a:srgbClr val="B2B2B2"/>
    <a:srgbClr val="990000"/>
    <a:srgbClr val="99FF33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9821" autoAdjust="0"/>
  </p:normalViewPr>
  <p:slideViewPr>
    <p:cSldViewPr showGuides="1">
      <p:cViewPr varScale="1">
        <p:scale>
          <a:sx n="50" d="100"/>
          <a:sy n="50" d="100"/>
        </p:scale>
        <p:origin x="-989" y="-77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554" y="-72"/>
      </p:cViewPr>
      <p:guideLst>
        <p:guide orient="horz" pos="3024"/>
        <p:guide pos="2304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12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9" tIns="47668" rIns="97039" bIns="47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781539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atinLnBrk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85055" y="0"/>
            <a:ext cx="3565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6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 algn="l" eaLnBrk="1" hangingPunct="1">
                <a:lnSpc>
                  <a:spcPct val="85000"/>
                </a:lnSpc>
                <a:spcBef>
                  <a:spcPct val="0"/>
                </a:spcBef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990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6779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449513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90000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010381609"/>
      </p:ext>
    </p:extLst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8047038" cy="21796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3840163"/>
            <a:ext cx="8047038" cy="21796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8082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3566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652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1508125"/>
            <a:ext cx="394811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1196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85016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4265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989247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932199"/>
      </p:ext>
    </p:extLst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8022783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47038" cy="45116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14626596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46788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47038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49263" y="6194425"/>
            <a:ext cx="348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200" dirty="0" smtClean="0">
                <a:solidFill>
                  <a:srgbClr val="C0C0C0"/>
                </a:solidFill>
              </a:rPr>
              <a:t>DL Operational</a:t>
            </a:r>
            <a:r>
              <a:rPr lang="en-US" sz="1200" baseline="0" dirty="0" smtClean="0">
                <a:solidFill>
                  <a:srgbClr val="C0C0C0"/>
                </a:solidFill>
              </a:rPr>
              <a:t> A</a:t>
            </a:r>
            <a:r>
              <a:rPr lang="en-US" sz="1200" dirty="0" smtClean="0">
                <a:solidFill>
                  <a:srgbClr val="C0C0C0"/>
                </a:solidFill>
              </a:rPr>
              <a:t>uthorization</a:t>
            </a:r>
            <a:r>
              <a:rPr lang="en-US" sz="1200" dirty="0">
                <a:solidFill>
                  <a:srgbClr val="C0C0C0"/>
                </a:solidFill>
              </a:rPr>
              <a:t/>
            </a:r>
            <a:br>
              <a:rPr lang="en-US" sz="1200" dirty="0">
                <a:solidFill>
                  <a:srgbClr val="C0C0C0"/>
                </a:solidFill>
              </a:rPr>
            </a:br>
            <a:r>
              <a:rPr lang="en-US" sz="1200" dirty="0" smtClean="0">
                <a:solidFill>
                  <a:srgbClr val="C0C0C0"/>
                </a:solidFill>
              </a:rPr>
              <a:t>13-14</a:t>
            </a:r>
            <a:r>
              <a:rPr lang="en-US" sz="1200" baseline="0" dirty="0" smtClean="0">
                <a:solidFill>
                  <a:srgbClr val="C0C0C0"/>
                </a:solidFill>
              </a:rPr>
              <a:t> May 2013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</a:pPr>
            <a:fld id="{891A6C80-4A9F-4DD6-B6D8-982EE6EEA04B}" type="slidenum">
              <a:rPr lang="en-US" sz="1200" b="1">
                <a:solidFill>
                  <a:schemeClr val="bg1"/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7" descr="NEW FAA LOGO"/>
            <p:cNvPicPr>
              <a:picLocks noChangeAspect="1" noChangeArrowheads="1"/>
            </p:cNvPicPr>
            <p:nvPr userDrawn="1"/>
          </p:nvPicPr>
          <p:blipFill>
            <a:blip r:embed="rId12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3" name="Text Box 8"/>
            <p:cNvSpPr txBox="1">
              <a:spLocks noChangeArrowheads="1"/>
            </p:cNvSpPr>
            <p:nvPr userDrawn="1"/>
          </p:nvSpPr>
          <p:spPr bwMode="auto">
            <a:xfrm>
              <a:off x="4023" y="3933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n-US" sz="1200" b="1">
                  <a:solidFill>
                    <a:schemeClr val="bg1"/>
                  </a:solidFill>
                </a:rPr>
                <a:t>Federal Aviation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2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3838"/>
            <a:ext cx="804703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701" r:id="rId9"/>
    <p:sldLayoutId id="2147483702" r:id="rId10"/>
  </p:sldLayoutIdLst>
  <p:transition spd="med">
    <p:pull dir="lu"/>
  </p:transition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.kraft@fa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849437"/>
          </a:xfrm>
        </p:spPr>
        <p:txBody>
          <a:bodyPr/>
          <a:lstStyle/>
          <a:p>
            <a:r>
              <a:rPr lang="en-US" sz="3200" dirty="0"/>
              <a:t>Performance Based</a:t>
            </a:r>
            <a:br>
              <a:rPr lang="en-US" sz="3200" dirty="0"/>
            </a:br>
            <a:r>
              <a:rPr lang="en-US" sz="3200" dirty="0" smtClean="0"/>
              <a:t>Communication 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Surveillance (PBCS)</a:t>
            </a: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334466"/>
            <a:ext cx="4951412" cy="1118923"/>
          </a:xfrm>
        </p:spPr>
        <p:txBody>
          <a:bodyPr/>
          <a:lstStyle/>
          <a:p>
            <a:pPr eaLnBrk="1" hangingPunct="1"/>
            <a:r>
              <a:rPr lang="en-US" dirty="0"/>
              <a:t>Data Link </a:t>
            </a:r>
            <a:r>
              <a:rPr lang="en-US" dirty="0" smtClean="0"/>
              <a:t>Operational Authorization </a:t>
            </a:r>
            <a:r>
              <a:rPr lang="en-US" dirty="0"/>
              <a:t>Process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89696" y="5867400"/>
            <a:ext cx="474664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39775" indent="-739775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/>
              <a:t>Date:	</a:t>
            </a:r>
            <a:r>
              <a:rPr lang="en-US" sz="2000" dirty="0" smtClean="0"/>
              <a:t>13-14 </a:t>
            </a:r>
            <a:r>
              <a:rPr lang="en-US" sz="2000" dirty="0"/>
              <a:t>May 2013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89697" y="3784600"/>
            <a:ext cx="47466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55763" indent="-16557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/>
              <a:t>Presented to:	ICAO Asia-Pacific RCP/RSP </a:t>
            </a:r>
            <a:r>
              <a:rPr lang="en-US" sz="2000" dirty="0" smtClean="0"/>
              <a:t>Workshop (Bangkok</a:t>
            </a:r>
            <a:r>
              <a:rPr lang="en-US" sz="2000" dirty="0"/>
              <a:t>, </a:t>
            </a:r>
            <a:r>
              <a:rPr lang="en-US" sz="2000" dirty="0" smtClean="0"/>
              <a:t>Thailand)</a:t>
            </a:r>
            <a:endParaRPr lang="en-US" sz="20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89696" y="5006975"/>
            <a:ext cx="4746649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/>
              <a:t>By:	Tom </a:t>
            </a:r>
            <a:r>
              <a:rPr lang="en-US" sz="2000" dirty="0" smtClean="0"/>
              <a:t>Kraft (for Trent </a:t>
            </a:r>
            <a:r>
              <a:rPr lang="en-US" sz="2000" dirty="0" err="1" smtClean="0"/>
              <a:t>Bigler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3"/>
              </a:rPr>
              <a:t>tom.kraft@faa.gov</a:t>
            </a:r>
            <a:endParaRPr lang="en-US" sz="20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authorization process provides a means for the State of the Operator or State of Registry to fulfill its obligation to ensure that Air Operators maintain and operate aircraft and systems, considering</a:t>
            </a:r>
          </a:p>
          <a:p>
            <a:pPr lvl="1"/>
            <a:r>
              <a:rPr lang="en-US" dirty="0" smtClean="0"/>
              <a:t>ICAO Annexes</a:t>
            </a:r>
          </a:p>
          <a:p>
            <a:pPr lvl="1"/>
            <a:r>
              <a:rPr lang="en-US" dirty="0" smtClean="0"/>
              <a:t>Procedures for Air Navigation Services (PANS</a:t>
            </a:r>
          </a:p>
          <a:p>
            <a:pPr lvl="1"/>
            <a:r>
              <a:rPr lang="en-US" dirty="0" smtClean="0"/>
              <a:t>National Regulations and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irspace requirements (e.g. 7030, AIPs, AICs etc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58142254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loud_question_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241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" y="1508125"/>
            <a:ext cx="8047038" cy="46860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ICAO Annex 6, Chapter 7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Advisory </a:t>
            </a:r>
            <a:r>
              <a:rPr lang="en-US" dirty="0"/>
              <a:t>Circular AC 120-70B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7 </a:t>
            </a:r>
            <a:r>
              <a:rPr lang="en-US" dirty="0"/>
              <a:t>Part </a:t>
            </a:r>
            <a:r>
              <a:rPr lang="en-US" dirty="0" smtClean="0"/>
              <a:t>Checklist / Job Aid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A056 </a:t>
            </a:r>
            <a:r>
              <a:rPr lang="en-US" dirty="0"/>
              <a:t>Operations Specification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Proposed </a:t>
            </a:r>
            <a:r>
              <a:rPr lang="en-US" dirty="0"/>
              <a:t>Additions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83" y="223838"/>
            <a:ext cx="8583442" cy="847725"/>
          </a:xfrm>
        </p:spPr>
        <p:txBody>
          <a:bodyPr/>
          <a:lstStyle/>
          <a:p>
            <a:r>
              <a:rPr lang="en-US" dirty="0" smtClean="0"/>
              <a:t>Operational authorization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ICAO Annex 6, Chapter 7</a:t>
            </a:r>
          </a:p>
          <a:p>
            <a:pPr marL="1036638" lvl="1" indent="-1036638">
              <a:buNone/>
            </a:pPr>
            <a:r>
              <a:rPr lang="en-US" dirty="0" smtClean="0"/>
              <a:t>7.1.3	For flights in defined portions of airspace or on routes where an RCP type has been prescribed, an </a:t>
            </a:r>
            <a:r>
              <a:rPr lang="en-US" dirty="0" err="1" smtClean="0"/>
              <a:t>aeroplane</a:t>
            </a:r>
            <a:r>
              <a:rPr lang="en-US" dirty="0" smtClean="0"/>
              <a:t> shall, in addition to the requirements specified in 7.1.1:</a:t>
            </a:r>
          </a:p>
          <a:p>
            <a:pPr marL="1493838" lvl="2" indent="-457200">
              <a:buNone/>
            </a:pPr>
            <a:r>
              <a:rPr lang="en-US" sz="2400" dirty="0" smtClean="0"/>
              <a:t>a)	be provided with communication equipment which will enable it to operate in accordance with the prescribed RCP type(s); and</a:t>
            </a:r>
          </a:p>
          <a:p>
            <a:pPr marL="1493838" lvl="2" indent="-457200">
              <a:buNone/>
            </a:pPr>
            <a:r>
              <a:rPr lang="en-US" sz="2400" dirty="0" smtClean="0"/>
              <a:t>b)	be authorized by the State of the Operator for operations in such airspace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092328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FAA accomplish operator authorization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Advisory Circular (AC) 120-70B Operational Authorization for Use of Data Link Communication System </a:t>
            </a:r>
          </a:p>
          <a:p>
            <a:pPr lvl="1"/>
            <a:r>
              <a:rPr lang="en-US" dirty="0" smtClean="0"/>
              <a:t>FAA design approval of data link system </a:t>
            </a:r>
          </a:p>
          <a:p>
            <a:pPr lvl="1"/>
            <a:r>
              <a:rPr lang="en-US" dirty="0" smtClean="0"/>
              <a:t>Revision to CFR 121, 125, 125M 135 Op Specs </a:t>
            </a:r>
          </a:p>
          <a:p>
            <a:pPr lvl="1"/>
            <a:r>
              <a:rPr lang="en-US" dirty="0" smtClean="0"/>
              <a:t>Revision to CFR 91K M Specs, CFR 91 LOA </a:t>
            </a:r>
          </a:p>
          <a:p>
            <a:r>
              <a:rPr lang="en-US" dirty="0" smtClean="0"/>
              <a:t>FAA Job Aid - a 7-part “how to” guide that outlines entire process</a:t>
            </a:r>
          </a:p>
          <a:p>
            <a:r>
              <a:rPr lang="en-US" dirty="0" smtClean="0"/>
              <a:t>A056 (data link) Operations Specification</a:t>
            </a:r>
          </a:p>
        </p:txBody>
      </p:sp>
    </p:spTree>
    <p:extLst>
      <p:ext uri="{BB962C8B-B14F-4D97-AF65-F5344CB8AC3E}">
        <p14:creationId xmlns:p14="http://schemas.microsoft.com/office/powerpoint/2010/main" val="1478237690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 </a:t>
            </a:r>
            <a:r>
              <a:rPr lang="en-US" dirty="0" smtClean="0"/>
              <a:t>120-70B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224404" cy="4511675"/>
          </a:xfrm>
        </p:spPr>
        <p:txBody>
          <a:bodyPr/>
          <a:lstStyle/>
          <a:p>
            <a:r>
              <a:rPr lang="en-US" dirty="0" smtClean="0"/>
              <a:t>Applicability – Code of Federal Regulations (CFR) parts </a:t>
            </a:r>
            <a:r>
              <a:rPr lang="en-US" dirty="0"/>
              <a:t>91, 91K, 121, 125, 129 </a:t>
            </a:r>
            <a:r>
              <a:rPr lang="en-US" dirty="0" smtClean="0"/>
              <a:t>and 135</a:t>
            </a:r>
            <a:endParaRPr lang="en-US" dirty="0"/>
          </a:p>
          <a:p>
            <a:r>
              <a:rPr lang="en-US" dirty="0" smtClean="0"/>
              <a:t>Describes </a:t>
            </a:r>
            <a:r>
              <a:rPr lang="en-US" dirty="0"/>
              <a:t>the process of </a:t>
            </a:r>
            <a:r>
              <a:rPr lang="en-US" dirty="0" smtClean="0"/>
              <a:t>obtaining Operational </a:t>
            </a:r>
            <a:r>
              <a:rPr lang="en-US" dirty="0"/>
              <a:t>Authorization for </a:t>
            </a:r>
            <a:r>
              <a:rPr lang="en-US" dirty="0" smtClean="0"/>
              <a:t>data link systems, acceptable </a:t>
            </a:r>
            <a:r>
              <a:rPr lang="en-US" dirty="0"/>
              <a:t>training and maintenance, </a:t>
            </a:r>
            <a:r>
              <a:rPr lang="en-US" dirty="0" smtClean="0"/>
              <a:t>and operational </a:t>
            </a:r>
            <a:r>
              <a:rPr lang="en-US" dirty="0"/>
              <a:t>polices </a:t>
            </a:r>
            <a:r>
              <a:rPr lang="en-US" dirty="0" smtClean="0"/>
              <a:t>for use</a:t>
            </a:r>
            <a:endParaRPr lang="en-US" dirty="0"/>
          </a:p>
          <a:p>
            <a:r>
              <a:rPr lang="en-US" dirty="0" smtClean="0"/>
              <a:t>Actions </a:t>
            </a:r>
            <a:r>
              <a:rPr lang="en-US" dirty="0"/>
              <a:t>in event of an ATC data </a:t>
            </a:r>
            <a:r>
              <a:rPr lang="en-US" dirty="0" smtClean="0"/>
              <a:t>link communications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8848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120-70B 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Installation of a data link communication system requires FAA approval of changes to Type Certificate (TC) or Supplemental Type Certificate (STC)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Approval of installation does not constitute authorization to use the system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Design approval of aircraft data link systems in accordance with AC 20-140B “Guidelines for Design Approval of Aircraft Data Link Communication Systems”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37397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Part Checklist / Job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Events in data link authorization process </a:t>
            </a:r>
          </a:p>
          <a:p>
            <a:r>
              <a:rPr lang="en-US" dirty="0" smtClean="0"/>
              <a:t>Recommended Inspector and Operator actions </a:t>
            </a:r>
          </a:p>
          <a:p>
            <a:r>
              <a:rPr lang="en-US" dirty="0" smtClean="0"/>
              <a:t>General Operator information </a:t>
            </a:r>
          </a:p>
          <a:p>
            <a:r>
              <a:rPr lang="en-US" dirty="0" smtClean="0"/>
              <a:t>Operator exhibits and documents submitted </a:t>
            </a:r>
          </a:p>
          <a:p>
            <a:r>
              <a:rPr lang="en-US" dirty="0" smtClean="0"/>
              <a:t>Content of Operator application </a:t>
            </a:r>
          </a:p>
          <a:p>
            <a:r>
              <a:rPr lang="en-US" dirty="0" smtClean="0"/>
              <a:t>Basic pilot procedures </a:t>
            </a:r>
          </a:p>
          <a:p>
            <a:r>
              <a:rPr lang="en-US" dirty="0" smtClean="0"/>
              <a:t>Data link maintenance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9654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A056 (Data Link) OPS SPEC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Revisions needed to A056 OPS SPEC template and associated FAA Orders / </a:t>
            </a:r>
            <a:r>
              <a:rPr lang="en-US" dirty="0" smtClean="0"/>
              <a:t>ACs to include PBCS</a:t>
            </a:r>
            <a:endParaRPr lang="en-US" dirty="0" smtClean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50"/>
          <a:stretch/>
        </p:blipFill>
        <p:spPr bwMode="auto">
          <a:xfrm>
            <a:off x="800100" y="2950200"/>
            <a:ext cx="7772400" cy="294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TextBox 3"/>
          <p:cNvSpPr txBox="1">
            <a:spLocks noChangeArrowheads="1"/>
          </p:cNvSpPr>
          <p:nvPr/>
        </p:nvSpPr>
        <p:spPr bwMode="auto">
          <a:xfrm>
            <a:off x="8402638" y="0"/>
            <a:ext cx="741362" cy="400050"/>
          </a:xfrm>
          <a:prstGeom prst="rect">
            <a:avLst/>
          </a:prstGeom>
          <a:solidFill>
            <a:srgbClr val="2D2D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A-5a</a:t>
            </a:r>
          </a:p>
        </p:txBody>
      </p:sp>
    </p:spTree>
    <p:extLst>
      <p:ext uri="{BB962C8B-B14F-4D97-AF65-F5344CB8AC3E}">
        <p14:creationId xmlns:p14="http://schemas.microsoft.com/office/powerpoint/2010/main" val="38100062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75" y="223838"/>
            <a:ext cx="8583443" cy="8477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A056 OPS SPEC changes being considered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Operator obtains operational authorization, as appropriate, in accordance with National regulations; GOLD and RCP – RSP specifications provide criteria for operations and maintenance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Contractual arrangements/service agreements with CSP(s)/SSP(s)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Operator demonstrates 6 months of acceptable RCP/RSP performance for the aircraft types in their fleet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substandard performance, ANSP and/or State of the Operator or State of Registry issues corrective action notice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Considers severity of the deficiency and magnitude of the change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non-compliance remains after the date indicated in the corrective action notice State of the Operator or State of Registry could remove the RCP [X] – RSP [Y] authorization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operator may still use CPDLC and ADS-C</a:t>
            </a:r>
          </a:p>
        </p:txBody>
      </p:sp>
    </p:spTree>
    <p:extLst>
      <p:ext uri="{BB962C8B-B14F-4D97-AF65-F5344CB8AC3E}">
        <p14:creationId xmlns:p14="http://schemas.microsoft.com/office/powerpoint/2010/main" val="251042583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-12-01_Required Communication Performance_V3_TKraft with AFS">
  <a:themeElements>
    <a:clrScheme name="05-12-01_Required Communication Performance_V3_TKraft with AF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5-12-01_Required Communication Performance_V3_TKraft with A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5-12-01_Required Communication Performance_V3_TKraft with AF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3197A9E908A47827FCEC1DFAA35AC" ma:contentTypeVersion="5" ma:contentTypeDescription="Create a new document." ma:contentTypeScope="" ma:versionID="3339ee465e679044d442d05bac7374a2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 xmlns="2b0c29a6-a2e0-472b-bfb4-397922b0132f">Tom Kraft (FAA)</Presenter>
    <Category xmlns="2b0c29a6-a2e0-472b-bfb4-397922b0132f">5-Presentations</Category>
    <Type_x0020_Name xmlns="2b0c29a6-a2e0-472b-bfb4-397922b0132f" xsi:nil="true"/>
    <Update_x0020_Date xmlns="2b0c29a6-a2e0-472b-bfb4-397922b0132f">May 16,2013</Update_x0020_Date>
    <Number xmlns="2b0c29a6-a2e0-472b-bfb4-397922b0132f">08</Number>
  </documentManagement>
</p:properties>
</file>

<file path=customXml/itemProps1.xml><?xml version="1.0" encoding="utf-8"?>
<ds:datastoreItem xmlns:ds="http://schemas.openxmlformats.org/officeDocument/2006/customXml" ds:itemID="{59B464B1-0963-49BC-A45E-D53A85946181}"/>
</file>

<file path=customXml/itemProps2.xml><?xml version="1.0" encoding="utf-8"?>
<ds:datastoreItem xmlns:ds="http://schemas.openxmlformats.org/officeDocument/2006/customXml" ds:itemID="{DA4C243E-0592-43C8-B58C-C2E843C7E2DF}"/>
</file>

<file path=customXml/itemProps3.xml><?xml version="1.0" encoding="utf-8"?>
<ds:datastoreItem xmlns:ds="http://schemas.openxmlformats.org/officeDocument/2006/customXml" ds:itemID="{9ABCF4D5-88E9-43AD-BA5F-49B85EC8344C}"/>
</file>

<file path=docProps/app.xml><?xml version="1.0" encoding="utf-8"?>
<Properties xmlns="http://schemas.openxmlformats.org/officeDocument/2006/extended-properties" xmlns:vt="http://schemas.openxmlformats.org/officeDocument/2006/docPropsVTypes">
  <Template>060609_PARC_Data Link Roadmap_v2.6_TK</Template>
  <TotalTime>143164766</TotalTime>
  <Pages>46</Pages>
  <Words>380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05-12-01_Required Communication Performance_V3_TKraft with AFS</vt:lpstr>
      <vt:lpstr>Performance Based Communication and Surveillance (PBCS)</vt:lpstr>
      <vt:lpstr>Introduction</vt:lpstr>
      <vt:lpstr>Operational authorization requirement</vt:lpstr>
      <vt:lpstr>How does the FAA accomplish operator authorization?</vt:lpstr>
      <vt:lpstr>AC 120-70B</vt:lpstr>
      <vt:lpstr>AC 120-70B Chapter 8</vt:lpstr>
      <vt:lpstr>7 Part Checklist / Job Aid</vt:lpstr>
      <vt:lpstr>A056 (Data Link) OPS SPEC</vt:lpstr>
      <vt:lpstr>A056 OPS SPEC changes being considered</vt:lpstr>
      <vt:lpstr>Conclusion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PBCS - Data Link Operational Authorization Process</dc:title>
  <dc:creator>Tom Kraft</dc:creator>
  <cp:lastModifiedBy>Tom Kraft</cp:lastModifiedBy>
  <cp:revision>868</cp:revision>
  <cp:lastPrinted>1999-05-01T20:41:40Z</cp:lastPrinted>
  <dcterms:created xsi:type="dcterms:W3CDTF">1997-01-20T14:07:04Z</dcterms:created>
  <dcterms:modified xsi:type="dcterms:W3CDTF">2013-05-13T01:48:22Z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">
    <vt:lpwstr>Tom Kraft</vt:lpwstr>
  </property>
  <property fmtid="{D5CDD505-2E9C-101B-9397-08002B2CF9AE}" pid="3" name="Day">
    <vt:lpwstr>1) CSTA Presentation</vt:lpwstr>
  </property>
  <property fmtid="{D5CDD505-2E9C-101B-9397-08002B2CF9AE}" pid="4" name="Order">
    <vt:r8>4600</vt:r8>
  </property>
  <property fmtid="{D5CDD505-2E9C-101B-9397-08002B2CF9AE}" pid="5" name="Doc">
    <vt:lpwstr/>
  </property>
  <property fmtid="{D5CDD505-2E9C-101B-9397-08002B2CF9AE}" pid="6" name="ContentTypeId">
    <vt:lpwstr>0x0101003943197A9E908A47827FCEC1DFAA35AC</vt:lpwstr>
  </property>
</Properties>
</file>